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media/image7.jpg" ContentType="image/jpeg"/>
  <Override PartName="/ppt/notesSlides/notesSlide1.xml" ContentType="application/vnd.openxmlformats-officedocument.presentationml.notesSlide+xml"/>
  <Override PartName="/ppt/media/image14.jpg" ContentType="image/jpe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2" r:id="rId7"/>
  </p:sldIdLst>
  <p:sldSz cx="6972300" cy="3930650"/>
  <p:notesSz cx="6972300" cy="39306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4" d="100"/>
          <a:sy n="144" d="100"/>
        </p:scale>
        <p:origin x="677" y="10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1013" cy="1968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49700" y="0"/>
            <a:ext cx="3021013" cy="1968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7DB862-71ED-412F-885D-8CED690C87E4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09813" y="492125"/>
            <a:ext cx="2352675" cy="1325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6913" y="1892300"/>
            <a:ext cx="5578475" cy="15478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3733800"/>
            <a:ext cx="3021013" cy="1968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49700" y="3733800"/>
            <a:ext cx="3021013" cy="1968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26397B-39D0-4CBD-997A-20C502BB62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4445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6397B-39D0-4CBD-997A-20C502BB62D7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2179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3572"/>
            <a:ext cx="133350" cy="985519"/>
          </a:xfrm>
          <a:custGeom>
            <a:avLst/>
            <a:gdLst/>
            <a:ahLst/>
            <a:cxnLst/>
            <a:rect l="l" t="t" r="r" b="b"/>
            <a:pathLst>
              <a:path w="133350" h="985519">
                <a:moveTo>
                  <a:pt x="133350" y="985362"/>
                </a:moveTo>
                <a:lnTo>
                  <a:pt x="0" y="985362"/>
                </a:lnTo>
                <a:lnTo>
                  <a:pt x="0" y="0"/>
                </a:lnTo>
                <a:lnTo>
                  <a:pt x="133350" y="0"/>
                </a:lnTo>
                <a:lnTo>
                  <a:pt x="133350" y="985362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5414234" y="3782729"/>
            <a:ext cx="1548765" cy="134620"/>
          </a:xfrm>
          <a:custGeom>
            <a:avLst/>
            <a:gdLst/>
            <a:ahLst/>
            <a:cxnLst/>
            <a:rect l="l" t="t" r="r" b="b"/>
            <a:pathLst>
              <a:path w="1548765" h="134620">
                <a:moveTo>
                  <a:pt x="1548556" y="134094"/>
                </a:moveTo>
                <a:lnTo>
                  <a:pt x="0" y="134094"/>
                </a:lnTo>
                <a:lnTo>
                  <a:pt x="0" y="0"/>
                </a:lnTo>
                <a:lnTo>
                  <a:pt x="1548556" y="0"/>
                </a:lnTo>
                <a:lnTo>
                  <a:pt x="1548556" y="134094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613253" y="2674126"/>
            <a:ext cx="244524" cy="245566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589041" y="2674126"/>
            <a:ext cx="244484" cy="245566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101147" y="2674126"/>
            <a:ext cx="244524" cy="245566"/>
          </a:xfrm>
          <a:prstGeom prst="rect">
            <a:avLst/>
          </a:prstGeom>
        </p:spPr>
      </p:pic>
      <p:pic>
        <p:nvPicPr>
          <p:cNvPr id="21" name="bg object 2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125355" y="2696971"/>
            <a:ext cx="245445" cy="19983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938430" y="906208"/>
            <a:ext cx="1101788" cy="3797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046797" y="2201164"/>
            <a:ext cx="4885055" cy="9826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550" b="1" i="0">
                <a:solidFill>
                  <a:srgbClr val="B6534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05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550" b="1" i="0">
                <a:solidFill>
                  <a:srgbClr val="B6534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48932" y="904049"/>
            <a:ext cx="3035712" cy="25942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594004" y="904049"/>
            <a:ext cx="3035712" cy="25942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6828713" y="2639534"/>
            <a:ext cx="134620" cy="1273810"/>
          </a:xfrm>
          <a:custGeom>
            <a:avLst/>
            <a:gdLst/>
            <a:ahLst/>
            <a:cxnLst/>
            <a:rect l="l" t="t" r="r" b="b"/>
            <a:pathLst>
              <a:path w="134620" h="1273810">
                <a:moveTo>
                  <a:pt x="134094" y="1273522"/>
                </a:moveTo>
                <a:lnTo>
                  <a:pt x="0" y="1273522"/>
                </a:lnTo>
                <a:lnTo>
                  <a:pt x="0" y="0"/>
                </a:lnTo>
                <a:lnTo>
                  <a:pt x="134094" y="0"/>
                </a:lnTo>
                <a:lnTo>
                  <a:pt x="134094" y="1273522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3571"/>
            <a:ext cx="5040630" cy="130175"/>
          </a:xfrm>
          <a:custGeom>
            <a:avLst/>
            <a:gdLst/>
            <a:ahLst/>
            <a:cxnLst/>
            <a:rect l="l" t="t" r="r" b="b"/>
            <a:pathLst>
              <a:path w="5040630" h="130175">
                <a:moveTo>
                  <a:pt x="0" y="0"/>
                </a:moveTo>
                <a:lnTo>
                  <a:pt x="5040008" y="0"/>
                </a:lnTo>
                <a:lnTo>
                  <a:pt x="5040008" y="129778"/>
                </a:lnTo>
                <a:lnTo>
                  <a:pt x="0" y="129778"/>
                </a:lnTo>
                <a:lnTo>
                  <a:pt x="0" y="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47717"/>
            <a:ext cx="3481536" cy="2825352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550" b="1" i="0">
                <a:solidFill>
                  <a:srgbClr val="B6534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756075" y="1041187"/>
            <a:ext cx="1466498" cy="2654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50" b="1" i="0">
                <a:solidFill>
                  <a:srgbClr val="B6534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447968" y="1510718"/>
            <a:ext cx="4082712" cy="11474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5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372741" y="3655504"/>
            <a:ext cx="2233168" cy="1965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48932" y="3655504"/>
            <a:ext cx="1605089" cy="1965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024628" y="3655504"/>
            <a:ext cx="1605089" cy="1965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82597" y="753964"/>
            <a:ext cx="3122295" cy="2496837"/>
          </a:xfrm>
          <a:prstGeom prst="rect">
            <a:avLst/>
          </a:prstGeom>
        </p:spPr>
        <p:txBody>
          <a:bodyPr vert="horz" wrap="square" lIns="0" tIns="59690" rIns="0" bIns="0" rtlCol="0">
            <a:spAutoFit/>
          </a:bodyPr>
          <a:lstStyle/>
          <a:p>
            <a:pPr marL="12700" marR="5080" algn="ctr">
              <a:lnSpc>
                <a:spcPts val="1880"/>
              </a:lnSpc>
              <a:spcBef>
                <a:spcPts val="470"/>
              </a:spcBef>
            </a:pPr>
            <a:r>
              <a:rPr lang="en-IN" sz="1850" spc="185" dirty="0">
                <a:solidFill>
                  <a:srgbClr val="424242"/>
                </a:solidFill>
              </a:rPr>
              <a:t>SPORTS </a:t>
            </a:r>
            <a:r>
              <a:rPr sz="1850" spc="185" dirty="0">
                <a:solidFill>
                  <a:srgbClr val="424242"/>
                </a:solidFill>
              </a:rPr>
              <a:t>INVENTORY </a:t>
            </a:r>
            <a:r>
              <a:rPr sz="1850" spc="190" dirty="0">
                <a:solidFill>
                  <a:srgbClr val="424242"/>
                </a:solidFill>
              </a:rPr>
              <a:t> </a:t>
            </a:r>
            <a:r>
              <a:rPr sz="1850" spc="170" dirty="0">
                <a:solidFill>
                  <a:srgbClr val="424242"/>
                </a:solidFill>
              </a:rPr>
              <a:t>MANAGEMENT</a:t>
            </a:r>
            <a:r>
              <a:rPr lang="en-IN" sz="1850" spc="170" dirty="0">
                <a:solidFill>
                  <a:srgbClr val="424242"/>
                </a:solidFill>
              </a:rPr>
              <a:t> SYSTEM</a:t>
            </a:r>
            <a:br>
              <a:rPr lang="en-IN" sz="1850" spc="170" dirty="0">
                <a:solidFill>
                  <a:srgbClr val="424242"/>
                </a:solidFill>
              </a:rPr>
            </a:br>
            <a:br>
              <a:rPr lang="en-IN" sz="1850" spc="170" dirty="0">
                <a:solidFill>
                  <a:srgbClr val="424242"/>
                </a:solidFill>
              </a:rPr>
            </a:br>
            <a:r>
              <a:rPr lang="en-IN" sz="1850" spc="170" dirty="0">
                <a:solidFill>
                  <a:srgbClr val="424242"/>
                </a:solidFill>
              </a:rPr>
              <a:t>Team Members:-</a:t>
            </a:r>
            <a:br>
              <a:rPr lang="en-IN" sz="1850" spc="170" dirty="0">
                <a:solidFill>
                  <a:srgbClr val="424242"/>
                </a:solidFill>
              </a:rPr>
            </a:br>
            <a:r>
              <a:rPr lang="en-IN" sz="1200" b="0" spc="170" dirty="0">
                <a:solidFill>
                  <a:schemeClr val="accent6"/>
                </a:solidFill>
              </a:rPr>
              <a:t>Abhinav Midha(21UCS003)</a:t>
            </a:r>
            <a:br>
              <a:rPr lang="en-IN" sz="1200" b="0" spc="170" dirty="0">
                <a:solidFill>
                  <a:schemeClr val="accent6"/>
                </a:solidFill>
              </a:rPr>
            </a:br>
            <a:r>
              <a:rPr lang="en-IN" sz="1200" b="0" spc="170" dirty="0">
                <a:solidFill>
                  <a:schemeClr val="accent6"/>
                </a:solidFill>
              </a:rPr>
              <a:t>Ananya Khadria(21UCS019)</a:t>
            </a:r>
            <a:br>
              <a:rPr lang="en-IN" sz="1200" b="0" spc="170" dirty="0">
                <a:solidFill>
                  <a:schemeClr val="accent6"/>
                </a:solidFill>
              </a:rPr>
            </a:br>
            <a:r>
              <a:rPr lang="en-IN" sz="1200" b="0" spc="170" dirty="0">
                <a:solidFill>
                  <a:schemeClr val="accent6"/>
                </a:solidFill>
              </a:rPr>
              <a:t>CHANDANDEEP SINGH(21UCS049)</a:t>
            </a:r>
            <a:br>
              <a:rPr lang="en-IN" sz="1200" b="0" spc="170" dirty="0">
                <a:solidFill>
                  <a:schemeClr val="accent6"/>
                </a:solidFill>
              </a:rPr>
            </a:br>
            <a:r>
              <a:rPr lang="en-IN" sz="1200" b="0" spc="170" dirty="0">
                <a:solidFill>
                  <a:schemeClr val="accent6"/>
                </a:solidFill>
              </a:rPr>
              <a:t>DHRUV BANDI(21UCS065)</a:t>
            </a:r>
            <a:br>
              <a:rPr lang="en-IN" sz="1200" b="0" spc="170" dirty="0">
                <a:solidFill>
                  <a:schemeClr val="accent6"/>
                </a:solidFill>
              </a:rPr>
            </a:br>
            <a:r>
              <a:rPr lang="en-IN" sz="1200" b="0" spc="170" dirty="0">
                <a:solidFill>
                  <a:schemeClr val="accent6"/>
                </a:solidFill>
              </a:rPr>
              <a:t>DIVYANSHI AGARWAL (21UCS074)</a:t>
            </a:r>
            <a:br>
              <a:rPr lang="en-IN" sz="1200" b="0" spc="170" dirty="0">
                <a:solidFill>
                  <a:schemeClr val="accent6"/>
                </a:solidFill>
              </a:rPr>
            </a:br>
            <a:endParaRPr sz="1200" b="0" dirty="0">
              <a:solidFill>
                <a:schemeClr val="accent6"/>
              </a:solidFill>
            </a:endParaRPr>
          </a:p>
        </p:txBody>
      </p:sp>
      <p:pic>
        <p:nvPicPr>
          <p:cNvPr id="4" name="Picture 3" descr="A black and white logo&#10;&#10;Description automatically generated">
            <a:extLst>
              <a:ext uri="{FF2B5EF4-FFF2-40B4-BE49-F238E27FC236}">
                <a16:creationId xmlns:a16="http://schemas.microsoft.com/office/drawing/2014/main" id="{B7649D77-E2D7-9320-A75E-8CB671C8EE3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150" y="-10632"/>
            <a:ext cx="1200150" cy="452057"/>
          </a:xfrm>
          <a:prstGeom prst="rect">
            <a:avLst/>
          </a:prstGeom>
        </p:spPr>
      </p:pic>
      <p:pic>
        <p:nvPicPr>
          <p:cNvPr id="8" name="Picture 7" descr="A large building with a circular courtyard and trees&#10;&#10;Description automatically generated with medium confidence">
            <a:extLst>
              <a:ext uri="{FF2B5EF4-FFF2-40B4-BE49-F238E27FC236}">
                <a16:creationId xmlns:a16="http://schemas.microsoft.com/office/drawing/2014/main" id="{C8D82FA6-E711-4BE1-B7C6-169D3F8FB9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7645"/>
            <a:ext cx="3486150" cy="28753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827761" y="1963707"/>
            <a:ext cx="134620" cy="1949450"/>
          </a:xfrm>
          <a:custGeom>
            <a:avLst/>
            <a:gdLst/>
            <a:ahLst/>
            <a:cxnLst/>
            <a:rect l="l" t="t" r="r" b="b"/>
            <a:pathLst>
              <a:path w="134620" h="1949450">
                <a:moveTo>
                  <a:pt x="134094" y="1949350"/>
                </a:moveTo>
                <a:lnTo>
                  <a:pt x="0" y="1949350"/>
                </a:lnTo>
                <a:lnTo>
                  <a:pt x="0" y="0"/>
                </a:lnTo>
                <a:lnTo>
                  <a:pt x="134094" y="0"/>
                </a:lnTo>
                <a:lnTo>
                  <a:pt x="134094" y="194935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3571"/>
            <a:ext cx="133350" cy="1229360"/>
          </a:xfrm>
          <a:custGeom>
            <a:avLst/>
            <a:gdLst/>
            <a:ahLst/>
            <a:cxnLst/>
            <a:rect l="l" t="t" r="r" b="b"/>
            <a:pathLst>
              <a:path w="133350" h="1229360">
                <a:moveTo>
                  <a:pt x="133349" y="1229022"/>
                </a:moveTo>
                <a:lnTo>
                  <a:pt x="0" y="1229022"/>
                </a:lnTo>
                <a:lnTo>
                  <a:pt x="0" y="0"/>
                </a:lnTo>
                <a:lnTo>
                  <a:pt x="133349" y="0"/>
                </a:lnTo>
                <a:lnTo>
                  <a:pt x="133349" y="1229022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81461" y="1138513"/>
            <a:ext cx="2938462" cy="2234802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068298" y="835749"/>
            <a:ext cx="1418590" cy="2311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350" spc="114" dirty="0">
                <a:solidFill>
                  <a:srgbClr val="424242"/>
                </a:solidFill>
              </a:rPr>
              <a:t>INTRODUCTION</a:t>
            </a:r>
            <a:endParaRPr sz="1350"/>
          </a:p>
        </p:txBody>
      </p:sp>
      <p:sp>
        <p:nvSpPr>
          <p:cNvPr id="7" name="object 7"/>
          <p:cNvSpPr txBox="1"/>
          <p:nvPr/>
        </p:nvSpPr>
        <p:spPr>
          <a:xfrm>
            <a:off x="438150" y="1351039"/>
            <a:ext cx="2533650" cy="1391663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86360" marR="78740" algn="ctr">
              <a:lnSpc>
                <a:spcPct val="105300"/>
              </a:lnSpc>
              <a:spcBef>
                <a:spcPts val="60"/>
              </a:spcBef>
            </a:pPr>
            <a:r>
              <a:rPr lang="en-US" sz="950" spc="105" dirty="0">
                <a:solidFill>
                  <a:schemeClr val="accent6"/>
                </a:solidFill>
                <a:latin typeface="Trebuchet MS"/>
                <a:cs typeface="Trebuchet MS"/>
              </a:rPr>
              <a:t>Introducing our Sports Inventory Management System(SIMS), a cutting-edge solution that provides real-time access to campus sports equipment and inventory, ensuring efficient management and accessibility for all sports enthusiasts.</a:t>
            </a:r>
          </a:p>
          <a:p>
            <a:pPr marL="86360" marR="78740" algn="ctr">
              <a:lnSpc>
                <a:spcPct val="105300"/>
              </a:lnSpc>
              <a:spcBef>
                <a:spcPts val="60"/>
              </a:spcBef>
            </a:pPr>
            <a:endParaRPr sz="950" dirty="0">
              <a:latin typeface="Trebuchet MS"/>
              <a:cs typeface="Trebuchet MS"/>
            </a:endParaRPr>
          </a:p>
        </p:txBody>
      </p:sp>
      <p:pic>
        <p:nvPicPr>
          <p:cNvPr id="8" name="Picture 7" descr="A black and white logo&#10;&#10;Description automatically generated">
            <a:extLst>
              <a:ext uri="{FF2B5EF4-FFF2-40B4-BE49-F238E27FC236}">
                <a16:creationId xmlns:a16="http://schemas.microsoft.com/office/drawing/2014/main" id="{E52AE844-1267-1517-6D0A-C670566BB32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150" y="-10632"/>
            <a:ext cx="1200150" cy="452057"/>
          </a:xfrm>
          <a:prstGeom prst="rect">
            <a:avLst/>
          </a:prstGeom>
        </p:spPr>
      </p:pic>
      <p:pic>
        <p:nvPicPr>
          <p:cNvPr id="10" name="Picture 9" descr="A group of sports equipment&#10;&#10;Description automatically generated">
            <a:extLst>
              <a:ext uri="{FF2B5EF4-FFF2-40B4-BE49-F238E27FC236}">
                <a16:creationId xmlns:a16="http://schemas.microsoft.com/office/drawing/2014/main" id="{39BDA4F7-2A57-ACA5-ECC7-7F6FBE2D5EA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1461" y="1138513"/>
            <a:ext cx="2938462" cy="223480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175978" y="1008295"/>
            <a:ext cx="2515870" cy="1720984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158750" marR="146050" algn="ctr">
              <a:lnSpc>
                <a:spcPts val="900"/>
              </a:lnSpc>
              <a:spcBef>
                <a:spcPts val="280"/>
              </a:spcBef>
            </a:pPr>
            <a:r>
              <a:rPr lang="en-IN" sz="1500" b="1" spc="80" dirty="0">
                <a:solidFill>
                  <a:srgbClr val="424242"/>
                </a:solidFill>
                <a:latin typeface="Trebuchet MS"/>
                <a:cs typeface="Trebuchet MS"/>
              </a:rPr>
              <a:t>Functionality</a:t>
            </a:r>
            <a:endParaRPr lang="en-IN" sz="1500" dirty="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</a:pPr>
            <a:endParaRPr lang="en-IN" sz="900" dirty="0">
              <a:latin typeface="Trebuchet MS"/>
              <a:cs typeface="Trebuchet MS"/>
            </a:endParaRPr>
          </a:p>
          <a:p>
            <a:pPr marL="171450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6"/>
                </a:solidFill>
                <a:latin typeface="Trebuchet MS"/>
                <a:cs typeface="Trebuchet MS"/>
              </a:rPr>
              <a:t>User can see the inventory in real time of what is available for specific sports in our college</a:t>
            </a:r>
          </a:p>
          <a:p>
            <a:pPr>
              <a:lnSpc>
                <a:spcPct val="100000"/>
              </a:lnSpc>
            </a:pPr>
            <a:endParaRPr lang="en-US" sz="1200" dirty="0">
              <a:solidFill>
                <a:schemeClr val="accent6"/>
              </a:solidFill>
              <a:latin typeface="Trebuchet MS"/>
              <a:cs typeface="Trebuchet MS"/>
            </a:endParaRPr>
          </a:p>
          <a:p>
            <a:pPr marL="171450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6"/>
                </a:solidFill>
                <a:latin typeface="Trebuchet MS"/>
                <a:cs typeface="Trebuchet MS"/>
              </a:rPr>
              <a:t>Secure user login and authentication is core part of our SIMS Website</a:t>
            </a:r>
          </a:p>
          <a:p>
            <a:pPr>
              <a:lnSpc>
                <a:spcPct val="100000"/>
              </a:lnSpc>
            </a:pPr>
            <a:endParaRPr lang="en-IN" sz="900" dirty="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3571"/>
            <a:ext cx="131445" cy="1448435"/>
          </a:xfrm>
          <a:custGeom>
            <a:avLst/>
            <a:gdLst/>
            <a:ahLst/>
            <a:cxnLst/>
            <a:rect l="l" t="t" r="r" b="b"/>
            <a:pathLst>
              <a:path w="131445" h="1448435">
                <a:moveTo>
                  <a:pt x="0" y="0"/>
                </a:moveTo>
                <a:lnTo>
                  <a:pt x="131199" y="0"/>
                </a:lnTo>
                <a:lnTo>
                  <a:pt x="131199" y="1447838"/>
                </a:lnTo>
                <a:lnTo>
                  <a:pt x="0" y="1447838"/>
                </a:lnTo>
                <a:lnTo>
                  <a:pt x="0" y="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70019" y="987148"/>
            <a:ext cx="3367385" cy="2110978"/>
          </a:xfrm>
          <a:prstGeom prst="rect">
            <a:avLst/>
          </a:prstGeom>
        </p:spPr>
      </p:pic>
      <p:pic>
        <p:nvPicPr>
          <p:cNvPr id="6" name="Picture 5" descr="A black and white logo&#10;&#10;Description automatically generated">
            <a:extLst>
              <a:ext uri="{FF2B5EF4-FFF2-40B4-BE49-F238E27FC236}">
                <a16:creationId xmlns:a16="http://schemas.microsoft.com/office/drawing/2014/main" id="{DB895A22-9BA8-7682-486D-6578F5261BC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150" y="-10632"/>
            <a:ext cx="1200150" cy="452057"/>
          </a:xfrm>
          <a:prstGeom prst="rect">
            <a:avLst/>
          </a:prstGeom>
        </p:spPr>
      </p:pic>
      <p:pic>
        <p:nvPicPr>
          <p:cNvPr id="8" name="Picture 7" descr="A group of sports equipment&#10;&#10;Description automatically generated">
            <a:extLst>
              <a:ext uri="{FF2B5EF4-FFF2-40B4-BE49-F238E27FC236}">
                <a16:creationId xmlns:a16="http://schemas.microsoft.com/office/drawing/2014/main" id="{4C4B4DD8-ED31-B099-72CE-0EEE75C7C8D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19" y="987146"/>
            <a:ext cx="3367385" cy="211097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827761" y="1963707"/>
            <a:ext cx="134620" cy="1949450"/>
          </a:xfrm>
          <a:custGeom>
            <a:avLst/>
            <a:gdLst/>
            <a:ahLst/>
            <a:cxnLst/>
            <a:rect l="l" t="t" r="r" b="b"/>
            <a:pathLst>
              <a:path w="134620" h="1949450">
                <a:moveTo>
                  <a:pt x="134094" y="1949350"/>
                </a:moveTo>
                <a:lnTo>
                  <a:pt x="0" y="1949350"/>
                </a:lnTo>
                <a:lnTo>
                  <a:pt x="0" y="0"/>
                </a:lnTo>
                <a:lnTo>
                  <a:pt x="134094" y="0"/>
                </a:lnTo>
                <a:lnTo>
                  <a:pt x="134094" y="194935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3571"/>
            <a:ext cx="133350" cy="1229360"/>
          </a:xfrm>
          <a:custGeom>
            <a:avLst/>
            <a:gdLst/>
            <a:ahLst/>
            <a:cxnLst/>
            <a:rect l="l" t="t" r="r" b="b"/>
            <a:pathLst>
              <a:path w="133350" h="1229360">
                <a:moveTo>
                  <a:pt x="133349" y="1229022"/>
                </a:moveTo>
                <a:lnTo>
                  <a:pt x="0" y="1229022"/>
                </a:lnTo>
                <a:lnTo>
                  <a:pt x="0" y="0"/>
                </a:lnTo>
                <a:lnTo>
                  <a:pt x="133349" y="0"/>
                </a:lnTo>
                <a:lnTo>
                  <a:pt x="133349" y="1229022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038350" y="441425"/>
            <a:ext cx="2593340" cy="32380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25"/>
              </a:spcBef>
            </a:pPr>
            <a:r>
              <a:rPr lang="en-IN" sz="2000" dirty="0">
                <a:latin typeface="Trebuchet MS"/>
                <a:cs typeface="Trebuchet MS"/>
              </a:rPr>
              <a:t>HOME PAGE</a:t>
            </a:r>
            <a:endParaRPr sz="2000" dirty="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19096" y="1215284"/>
            <a:ext cx="2421890" cy="171226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41910" marR="34290" algn="ctr">
              <a:lnSpc>
                <a:spcPct val="100699"/>
              </a:lnSpc>
              <a:spcBef>
                <a:spcPts val="90"/>
              </a:spcBef>
            </a:pPr>
            <a:r>
              <a:rPr lang="en-US" sz="1200" dirty="0">
                <a:latin typeface="Trebuchet MS"/>
                <a:cs typeface="Trebuchet MS"/>
              </a:rPr>
              <a:t>Key Components</a:t>
            </a:r>
          </a:p>
          <a:p>
            <a:pPr marL="41910" marR="34290" algn="ctr">
              <a:lnSpc>
                <a:spcPct val="100699"/>
              </a:lnSpc>
              <a:spcBef>
                <a:spcPts val="90"/>
              </a:spcBef>
            </a:pPr>
            <a:endParaRPr lang="en-US" sz="1200" dirty="0">
              <a:solidFill>
                <a:schemeClr val="accent6"/>
              </a:solidFill>
              <a:latin typeface="Trebuchet MS"/>
              <a:cs typeface="Trebuchet MS"/>
            </a:endParaRPr>
          </a:p>
          <a:p>
            <a:pPr marL="213360" marR="34290" indent="-171450">
              <a:lnSpc>
                <a:spcPct val="100699"/>
              </a:lnSpc>
              <a:spcBef>
                <a:spcPts val="90"/>
              </a:spcBef>
              <a:buFont typeface="Arial" panose="020B0604020202020204" pitchFamily="34" charset="0"/>
              <a:buChar char="•"/>
            </a:pPr>
            <a:r>
              <a:rPr lang="en-US" sz="900" u="sng" dirty="0">
                <a:solidFill>
                  <a:schemeClr val="accent6"/>
                </a:solidFill>
                <a:latin typeface="Trebuchet MS"/>
                <a:cs typeface="Trebuchet MS"/>
              </a:rPr>
              <a:t>Navbar</a:t>
            </a:r>
            <a:r>
              <a:rPr lang="en-US" sz="900" dirty="0">
                <a:solidFill>
                  <a:schemeClr val="accent6"/>
                </a:solidFill>
                <a:latin typeface="Trebuchet MS"/>
                <a:cs typeface="Trebuchet MS"/>
              </a:rPr>
              <a:t> : </a:t>
            </a:r>
            <a:r>
              <a:rPr lang="en-US" sz="900" dirty="0">
                <a:latin typeface="Trebuchet MS"/>
                <a:cs typeface="Trebuchet MS"/>
              </a:rPr>
              <a:t>provides quick access to key sections and user-related functions, enhancing the user experience </a:t>
            </a:r>
          </a:p>
          <a:p>
            <a:pPr marL="41910" marR="34290">
              <a:lnSpc>
                <a:spcPct val="100699"/>
              </a:lnSpc>
              <a:spcBef>
                <a:spcPts val="90"/>
              </a:spcBef>
            </a:pPr>
            <a:endParaRPr lang="en-US" sz="900" dirty="0">
              <a:latin typeface="Trebuchet MS"/>
              <a:cs typeface="Trebuchet MS"/>
            </a:endParaRPr>
          </a:p>
          <a:p>
            <a:pPr marL="213360" marR="34290" indent="-171450">
              <a:lnSpc>
                <a:spcPct val="100699"/>
              </a:lnSpc>
              <a:spcBef>
                <a:spcPts val="90"/>
              </a:spcBef>
              <a:buFont typeface="Arial" panose="020B0604020202020204" pitchFamily="34" charset="0"/>
              <a:buChar char="•"/>
            </a:pPr>
            <a:r>
              <a:rPr lang="en-US" sz="900" u="sng" dirty="0">
                <a:solidFill>
                  <a:schemeClr val="accent6"/>
                </a:solidFill>
                <a:latin typeface="Trebuchet MS"/>
                <a:cs typeface="Trebuchet MS"/>
              </a:rPr>
              <a:t>Sidebar </a:t>
            </a:r>
            <a:r>
              <a:rPr lang="en-US" sz="900" dirty="0">
                <a:solidFill>
                  <a:schemeClr val="accent6"/>
                </a:solidFill>
                <a:latin typeface="Trebuchet MS"/>
                <a:cs typeface="Trebuchet MS"/>
              </a:rPr>
              <a:t>: </a:t>
            </a:r>
            <a:r>
              <a:rPr lang="en-US" sz="900" dirty="0">
                <a:latin typeface="Trebuchet MS"/>
                <a:cs typeface="Trebuchet MS"/>
              </a:rPr>
              <a:t> vertical panel offering secondary navigation.</a:t>
            </a:r>
          </a:p>
          <a:p>
            <a:pPr marL="41910" marR="34290">
              <a:lnSpc>
                <a:spcPct val="100699"/>
              </a:lnSpc>
              <a:spcBef>
                <a:spcPts val="90"/>
              </a:spcBef>
            </a:pPr>
            <a:endParaRPr lang="en-US" sz="900" dirty="0">
              <a:latin typeface="Trebuchet MS"/>
              <a:cs typeface="Trebuchet MS"/>
            </a:endParaRPr>
          </a:p>
          <a:p>
            <a:pPr marL="213360" marR="34290" indent="-171450">
              <a:lnSpc>
                <a:spcPct val="100699"/>
              </a:lnSpc>
              <a:spcBef>
                <a:spcPts val="90"/>
              </a:spcBef>
              <a:buFont typeface="Arial" panose="020B0604020202020204" pitchFamily="34" charset="0"/>
              <a:buChar char="•"/>
            </a:pPr>
            <a:r>
              <a:rPr lang="en-US" sz="900" u="sng" dirty="0">
                <a:solidFill>
                  <a:schemeClr val="accent6"/>
                </a:solidFill>
                <a:latin typeface="Trebuchet MS"/>
                <a:cs typeface="Trebuchet MS"/>
              </a:rPr>
              <a:t>Carousel</a:t>
            </a:r>
            <a:r>
              <a:rPr lang="en-US" sz="900" dirty="0">
                <a:solidFill>
                  <a:schemeClr val="accent6"/>
                </a:solidFill>
                <a:latin typeface="Trebuchet MS"/>
                <a:cs typeface="Trebuchet MS"/>
              </a:rPr>
              <a:t> : </a:t>
            </a:r>
            <a:r>
              <a:rPr lang="en-US" sz="900" dirty="0">
                <a:latin typeface="Trebuchet MS"/>
                <a:cs typeface="Trebuchet MS"/>
              </a:rPr>
              <a:t>3d user interactive card slider for user to see the inventory of any sport</a:t>
            </a:r>
          </a:p>
        </p:txBody>
      </p:sp>
      <p:pic>
        <p:nvPicPr>
          <p:cNvPr id="8" name="Picture 7" descr="A black and white logo&#10;&#10;Description automatically generated">
            <a:extLst>
              <a:ext uri="{FF2B5EF4-FFF2-40B4-BE49-F238E27FC236}">
                <a16:creationId xmlns:a16="http://schemas.microsoft.com/office/drawing/2014/main" id="{CAD1A60C-1D7B-163D-1A88-7B7099ACF22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150" y="-10632"/>
            <a:ext cx="1200150" cy="452057"/>
          </a:xfrm>
          <a:prstGeom prst="rect">
            <a:avLst/>
          </a:prstGeom>
        </p:spPr>
      </p:pic>
      <p:pic>
        <p:nvPicPr>
          <p:cNvPr id="10" name="Picture 9" descr="A screenshot of a basketball game&#10;&#10;Description automatically generated">
            <a:extLst>
              <a:ext uri="{FF2B5EF4-FFF2-40B4-BE49-F238E27FC236}">
                <a16:creationId xmlns:a16="http://schemas.microsoft.com/office/drawing/2014/main" id="{D09B6950-EB6D-F88B-5F79-63EBE9A6001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950" y="1215284"/>
            <a:ext cx="3180911" cy="178512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223860" y="3778922"/>
            <a:ext cx="1739264" cy="134620"/>
          </a:xfrm>
          <a:custGeom>
            <a:avLst/>
            <a:gdLst/>
            <a:ahLst/>
            <a:cxnLst/>
            <a:rect l="l" t="t" r="r" b="b"/>
            <a:pathLst>
              <a:path w="1739265" h="134620">
                <a:moveTo>
                  <a:pt x="1739056" y="134094"/>
                </a:moveTo>
                <a:lnTo>
                  <a:pt x="0" y="134094"/>
                </a:lnTo>
                <a:lnTo>
                  <a:pt x="0" y="0"/>
                </a:lnTo>
                <a:lnTo>
                  <a:pt x="1739056" y="0"/>
                </a:lnTo>
                <a:lnTo>
                  <a:pt x="1739056" y="134094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5223860" y="3571"/>
            <a:ext cx="1739264" cy="130175"/>
          </a:xfrm>
          <a:custGeom>
            <a:avLst/>
            <a:gdLst/>
            <a:ahLst/>
            <a:cxnLst/>
            <a:rect l="l" t="t" r="r" b="b"/>
            <a:pathLst>
              <a:path w="1739265" h="130175">
                <a:moveTo>
                  <a:pt x="0" y="0"/>
                </a:moveTo>
                <a:lnTo>
                  <a:pt x="1739056" y="0"/>
                </a:lnTo>
                <a:lnTo>
                  <a:pt x="1739056" y="129778"/>
                </a:lnTo>
                <a:lnTo>
                  <a:pt x="0" y="129778"/>
                </a:lnTo>
                <a:lnTo>
                  <a:pt x="0" y="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Picture 8" descr="A black and white logo&#10;&#10;Description automatically generated">
            <a:extLst>
              <a:ext uri="{FF2B5EF4-FFF2-40B4-BE49-F238E27FC236}">
                <a16:creationId xmlns:a16="http://schemas.microsoft.com/office/drawing/2014/main" id="{C982334A-2A22-B0BC-D101-9014E36C937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974" y="142190"/>
            <a:ext cx="1200150" cy="4520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CFF1996-8B20-8B14-71F9-23A5C6252E5F}"/>
              </a:ext>
            </a:extLst>
          </p:cNvPr>
          <p:cNvSpPr txBox="1"/>
          <p:nvPr/>
        </p:nvSpPr>
        <p:spPr>
          <a:xfrm>
            <a:off x="4476749" y="746125"/>
            <a:ext cx="1371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rebuchet MS" panose="020B0603020202020204" pitchFamily="34" charset="0"/>
              </a:rPr>
              <a:t>Version 2.O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38351D-862B-611A-BABD-7236C1C6D599}"/>
              </a:ext>
            </a:extLst>
          </p:cNvPr>
          <p:cNvSpPr txBox="1"/>
          <p:nvPr/>
        </p:nvSpPr>
        <p:spPr>
          <a:xfrm>
            <a:off x="3448051" y="1181000"/>
            <a:ext cx="3581400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u="sng" dirty="0"/>
              <a:t>Reserve Button Functionality :</a:t>
            </a:r>
          </a:p>
          <a:p>
            <a:r>
              <a:rPr lang="en-US" sz="900" b="0" i="0" dirty="0">
                <a:solidFill>
                  <a:srgbClr val="374151"/>
                </a:solidFill>
                <a:effectLst/>
                <a:latin typeface="Söhne"/>
              </a:rPr>
              <a:t>	</a:t>
            </a:r>
            <a:r>
              <a:rPr lang="en-US" sz="1000" b="0" i="0" dirty="0">
                <a:solidFill>
                  <a:schemeClr val="accent6"/>
                </a:solidFill>
                <a:effectLst/>
                <a:latin typeface="Söhne"/>
              </a:rPr>
              <a:t>Implementation of a "Reserve" button that 	allows users to request and reserve specific 	sports equipment or facilities.</a:t>
            </a:r>
          </a:p>
          <a:p>
            <a:endParaRPr lang="en-IN" sz="900" u="sng" dirty="0">
              <a:solidFill>
                <a:schemeClr val="accent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u="sng" dirty="0"/>
              <a:t>User Dashboard :</a:t>
            </a:r>
          </a:p>
          <a:p>
            <a:r>
              <a:rPr lang="en-US" sz="900" b="0" i="0" dirty="0">
                <a:solidFill>
                  <a:srgbClr val="374151"/>
                </a:solidFill>
                <a:effectLst/>
                <a:latin typeface="Söhne"/>
              </a:rPr>
              <a:t>	</a:t>
            </a:r>
            <a:r>
              <a:rPr lang="en-US" sz="1000" b="0" i="0" dirty="0">
                <a:solidFill>
                  <a:schemeClr val="accent6"/>
                </a:solidFill>
                <a:effectLst/>
                <a:latin typeface="Söhne"/>
              </a:rPr>
              <a:t>Introduction of a user dashboard where 	individuals can view their borrowing history, 	including past reservations, equipment 	borrowed, and return dates</a:t>
            </a:r>
            <a:r>
              <a:rPr lang="en-US" sz="900" b="0" i="0" dirty="0">
                <a:solidFill>
                  <a:schemeClr val="accent6"/>
                </a:solidFill>
                <a:effectLst/>
                <a:latin typeface="Söhne"/>
              </a:rPr>
              <a:t>.</a:t>
            </a:r>
            <a:endParaRPr lang="en-IN" sz="900" u="sng" dirty="0">
              <a:solidFill>
                <a:schemeClr val="accent6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57DC7E5-54C1-0FFD-6D4A-52454E67C5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50" y="822325"/>
            <a:ext cx="3201804" cy="2286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624569" y="1355725"/>
            <a:ext cx="2349946" cy="137986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300" b="1" spc="-25" dirty="0">
                <a:solidFill>
                  <a:schemeClr val="accent6"/>
                </a:solidFill>
                <a:latin typeface="Trebuchet MS"/>
                <a:cs typeface="Trebuchet MS"/>
              </a:rPr>
              <a:t>Thank</a:t>
            </a:r>
            <a:r>
              <a:rPr lang="en-IN" sz="2300" b="1" spc="-25" dirty="0">
                <a:solidFill>
                  <a:schemeClr val="accent6"/>
                </a:solidFill>
                <a:latin typeface="Trebuchet MS"/>
                <a:cs typeface="Trebuchet MS"/>
              </a:rPr>
              <a:t> You for your time!</a:t>
            </a: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lang="en-IN" sz="2300" b="1" spc="-25" dirty="0">
                <a:solidFill>
                  <a:srgbClr val="424242"/>
                </a:solidFill>
                <a:latin typeface="Trebuchet MS"/>
                <a:cs typeface="Trebuchet MS"/>
              </a:rPr>
              <a:t>	</a:t>
            </a:r>
          </a:p>
          <a:p>
            <a:pPr marL="12700" algn="ctr">
              <a:lnSpc>
                <a:spcPct val="100000"/>
              </a:lnSpc>
              <a:spcBef>
                <a:spcPts val="120"/>
              </a:spcBef>
            </a:pPr>
            <a:endParaRPr dirty="0">
              <a:solidFill>
                <a:schemeClr val="accent6"/>
              </a:solidFill>
              <a:latin typeface="Trebuchet MS"/>
              <a:cs typeface="Trebuchet MS"/>
            </a:endParaRPr>
          </a:p>
        </p:txBody>
      </p:sp>
      <p:pic>
        <p:nvPicPr>
          <p:cNvPr id="4" name="Picture 3" descr="A black and white logo&#10;&#10;Description automatically generated">
            <a:extLst>
              <a:ext uri="{FF2B5EF4-FFF2-40B4-BE49-F238E27FC236}">
                <a16:creationId xmlns:a16="http://schemas.microsoft.com/office/drawing/2014/main" id="{D779A163-CF2F-34BF-7C83-338029390A3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150" y="0"/>
            <a:ext cx="1200150" cy="452057"/>
          </a:xfrm>
          <a:prstGeom prst="rect">
            <a:avLst/>
          </a:prstGeom>
        </p:spPr>
      </p:pic>
      <p:pic>
        <p:nvPicPr>
          <p:cNvPr id="6" name="Picture 5" descr="A white rectangular sign with blue text&#10;&#10;Description automatically generated">
            <a:extLst>
              <a:ext uri="{FF2B5EF4-FFF2-40B4-BE49-F238E27FC236}">
                <a16:creationId xmlns:a16="http://schemas.microsoft.com/office/drawing/2014/main" id="{D5E35B76-F8A0-5894-926E-8CC644E522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" y="898525"/>
            <a:ext cx="3733800" cy="1676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B65341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</TotalTime>
  <Words>219</Words>
  <Application>Microsoft Office PowerPoint</Application>
  <PresentationFormat>Custom</PresentationFormat>
  <Paragraphs>25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Söhne</vt:lpstr>
      <vt:lpstr>Trebuchet MS</vt:lpstr>
      <vt:lpstr>Office Theme</vt:lpstr>
      <vt:lpstr>SPORTS INVENTORY  MANAGEMENT SYSTEM  Team Members:- Abhinav Midha(21UCS003) Ananya Khadria(21UCS019) CHANDANDEEP SINGH(21UCS049) DHRUV BANDI(21UCS065) DIVYANSHI AGARWAL (21UCS074) </vt:lpstr>
      <vt:lpstr>INTRODUCTION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SPORTS INVENTORY  MANAGEMENT SYSTEM  Team Members:- Abhinav Midha(21UCS003) Ananya Khadria(21UCS019) CHANDANDEEP SINGH(21UCS049) DHRUV BANDI(21UCS065) DIVYANSHI AGARWAL (21UCS074)</dc:title>
  <dc:creator>Dhruv Bandi</dc:creator>
  <cp:lastModifiedBy>Dhruv Bandi</cp:lastModifiedBy>
  <cp:revision>2</cp:revision>
  <dcterms:created xsi:type="dcterms:W3CDTF">2023-10-31T09:40:14Z</dcterms:created>
  <dcterms:modified xsi:type="dcterms:W3CDTF">2023-11-01T10:06:03Z</dcterms:modified>
</cp:coreProperties>
</file>